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80" r:id="rId4"/>
    <p:sldId id="287" r:id="rId5"/>
    <p:sldId id="275" r:id="rId6"/>
    <p:sldId id="282" r:id="rId7"/>
    <p:sldId id="269" r:id="rId8"/>
    <p:sldId id="276" r:id="rId9"/>
    <p:sldId id="268" r:id="rId10"/>
    <p:sldId id="272" r:id="rId11"/>
    <p:sldId id="273" r:id="rId12"/>
    <p:sldId id="281" r:id="rId13"/>
    <p:sldId id="283" r:id="rId14"/>
    <p:sldId id="267" r:id="rId15"/>
    <p:sldId id="259" r:id="rId16"/>
    <p:sldId id="284" r:id="rId17"/>
    <p:sldId id="286" r:id="rId18"/>
    <p:sldId id="260" r:id="rId19"/>
    <p:sldId id="288" r:id="rId20"/>
    <p:sldId id="261" r:id="rId21"/>
    <p:sldId id="289" r:id="rId22"/>
    <p:sldId id="285" r:id="rId23"/>
    <p:sldId id="264" r:id="rId24"/>
    <p:sldId id="26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7389" autoAdjust="0"/>
  </p:normalViewPr>
  <p:slideViewPr>
    <p:cSldViewPr snapToGrid="0"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01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ED curve for 4 channels, and then</a:t>
            </a:r>
            <a:r>
              <a:rPr lang="en-US" baseline="0" dirty="0" smtClean="0"/>
              <a:t> half taps for 1 and 4 channels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63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95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28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70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00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Normalized frequency axis is the </a:t>
            </a:r>
            <a:r>
              <a:rPr lang="en-US" dirty="0" err="1" smtClean="0"/>
              <a:t>passband</a:t>
            </a:r>
            <a:r>
              <a:rPr lang="en-US" baseline="0" dirty="0" smtClean="0"/>
              <a:t> normalized to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(sampling rate / 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5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Half-taps mode: if battery energy on chip is low, you</a:t>
            </a:r>
            <a:r>
              <a:rPr lang="en-US" baseline="0" dirty="0" smtClean="0"/>
              <a:t> can output lower quality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53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ED curve for 4 channels, and then</a:t>
            </a:r>
            <a:r>
              <a:rPr lang="en-US" baseline="0" dirty="0" smtClean="0"/>
              <a:t> half taps for 1 and 4 channels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63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ED curve for 4 channels, and then</a:t>
            </a:r>
            <a:r>
              <a:rPr lang="en-US" baseline="0" dirty="0" smtClean="0"/>
              <a:t> half taps for 1 and 4 channels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63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1/16/2012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"/><Relationship Id="rId5" Type="http://schemas.openxmlformats.org/officeDocument/2006/relationships/image" Target="../media/image20.tif"/><Relationship Id="rId4" Type="http://schemas.openxmlformats.org/officeDocument/2006/relationships/image" Target="../media/image19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tif"/><Relationship Id="rId4" Type="http://schemas.openxmlformats.org/officeDocument/2006/relationships/image" Target="../media/image24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t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3935137"/>
          </a:xfrm>
        </p:spPr>
        <p:txBody>
          <a:bodyPr>
            <a:noAutofit/>
          </a:bodyPr>
          <a:lstStyle/>
          <a:p>
            <a:r>
              <a:rPr lang="en-US" sz="5400" dirty="0" smtClean="0"/>
              <a:t>A </a:t>
            </a:r>
            <a:r>
              <a:rPr lang="en-US" sz="5400" dirty="0"/>
              <a:t>Programmable Multi-Channel Sub-Threshold FIR Filter for a Body </a:t>
            </a:r>
            <a:r>
              <a:rPr lang="en-US" sz="5400" dirty="0" smtClean="0"/>
              <a:t>Sensor </a:t>
            </a:r>
            <a:r>
              <a:rPr lang="en-US" sz="5400" dirty="0"/>
              <a:t>Node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118539"/>
            <a:ext cx="6189583" cy="1282262"/>
          </a:xfrm>
        </p:spPr>
        <p:txBody>
          <a:bodyPr>
            <a:normAutofit fontScale="92500"/>
          </a:bodyPr>
          <a:lstStyle/>
          <a:p>
            <a:pPr algn="l"/>
            <a:r>
              <a:rPr lang="en-US" dirty="0" smtClean="0"/>
              <a:t>Alicia </a:t>
            </a:r>
            <a:r>
              <a:rPr lang="en-US" dirty="0" err="1" smtClean="0"/>
              <a:t>Klinefelter</a:t>
            </a:r>
            <a:endParaRPr lang="en-US" dirty="0" smtClean="0"/>
          </a:p>
          <a:p>
            <a:pPr algn="l"/>
            <a:r>
              <a:rPr lang="en-US" dirty="0" smtClean="0"/>
              <a:t>Dept. of Electrical Engineering, University of Virginia</a:t>
            </a:r>
          </a:p>
          <a:p>
            <a:pPr algn="l"/>
            <a:r>
              <a:rPr lang="en-US" dirty="0" smtClean="0"/>
              <a:t>January 16,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346" y="0"/>
            <a:ext cx="7239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Channel Design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23827" y="1325880"/>
            <a:ext cx="4213781" cy="507492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Resource-shared architecture [2]</a:t>
            </a:r>
          </a:p>
          <a:p>
            <a:pPr lvl="1"/>
            <a:r>
              <a:rPr lang="en-US" dirty="0" smtClean="0"/>
              <a:t>1 adder, 1 multiplier per channel</a:t>
            </a:r>
          </a:p>
          <a:p>
            <a:r>
              <a:rPr lang="en-US" dirty="0" smtClean="0"/>
              <a:t>1 </a:t>
            </a:r>
            <a:r>
              <a:rPr lang="en-US" dirty="0"/>
              <a:t>tap computed per clock </a:t>
            </a:r>
            <a:r>
              <a:rPr lang="en-US" dirty="0" smtClean="0"/>
              <a:t>cycle</a:t>
            </a:r>
          </a:p>
          <a:p>
            <a:pPr lvl="1"/>
            <a:r>
              <a:rPr lang="en-US" dirty="0"/>
              <a:t>195-781 </a:t>
            </a:r>
            <a:r>
              <a:rPr lang="en-US" i="1" dirty="0" smtClean="0"/>
              <a:t>fast clock </a:t>
            </a:r>
            <a:r>
              <a:rPr lang="en-US" dirty="0"/>
              <a:t>cycles per </a:t>
            </a:r>
            <a:r>
              <a:rPr lang="en-US" i="1" dirty="0" smtClean="0"/>
              <a:t>sample clock </a:t>
            </a:r>
            <a:r>
              <a:rPr lang="en-US" dirty="0" smtClean="0"/>
              <a:t>period</a:t>
            </a:r>
          </a:p>
          <a:p>
            <a:r>
              <a:rPr lang="en-US" dirty="0" smtClean="0"/>
              <a:t>Channel control logic</a:t>
            </a:r>
          </a:p>
          <a:p>
            <a:pPr lvl="1"/>
            <a:r>
              <a:rPr lang="en-US" dirty="0"/>
              <a:t>Maintains channel state</a:t>
            </a:r>
          </a:p>
          <a:p>
            <a:pPr lvl="1"/>
            <a:r>
              <a:rPr lang="en-US" dirty="0"/>
              <a:t>Clock gating control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859" y="1418371"/>
            <a:ext cx="3073903" cy="351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738939" y="2042875"/>
            <a:ext cx="323850" cy="261610"/>
          </a:xfrm>
          <a:prstGeom prst="rect">
            <a:avLst/>
          </a:prstGeom>
          <a:solidFill>
            <a:srgbClr val="FF7605">
              <a:alpha val="45098"/>
            </a:srgbClr>
          </a:solidFill>
          <a:ln>
            <a:solidFill>
              <a:srgbClr val="FF760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b</a:t>
            </a:r>
            <a:r>
              <a:rPr lang="en-US" sz="1100" b="1" baseline="-25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0</a:t>
            </a:r>
            <a:endParaRPr lang="en-US" sz="1100" b="1" baseline="-25000" dirty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82515" y="2856288"/>
            <a:ext cx="541855" cy="261610"/>
          </a:xfrm>
          <a:prstGeom prst="rect">
            <a:avLst/>
          </a:prstGeom>
          <a:solidFill>
            <a:srgbClr val="FF7605">
              <a:alpha val="45098"/>
            </a:srgbClr>
          </a:solidFill>
          <a:ln>
            <a:solidFill>
              <a:srgbClr val="FF760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 smtClean="0">
                <a:solidFill>
                  <a:srgbClr val="000000"/>
                </a:solidFill>
                <a:cs typeface="Arial" pitchFamily="34" charset="0"/>
              </a:rPr>
              <a:t>0</a:t>
            </a:r>
            <a:r>
              <a:rPr lang="en-US" sz="11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x[n]</a:t>
            </a:r>
            <a:endParaRPr lang="en-US" sz="11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62238" y="1394913"/>
            <a:ext cx="420278" cy="261610"/>
          </a:xfrm>
          <a:prstGeom prst="rect">
            <a:avLst/>
          </a:prstGeom>
          <a:solidFill>
            <a:srgbClr val="FF7605">
              <a:alpha val="45098"/>
            </a:srgbClr>
          </a:solidFill>
          <a:ln>
            <a:solidFill>
              <a:srgbClr val="FF760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x</a:t>
            </a:r>
            <a:r>
              <a:rPr lang="en-US" sz="11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[n]</a:t>
            </a:r>
            <a:endParaRPr lang="en-US" sz="11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5411" y="3213804"/>
            <a:ext cx="270927" cy="261610"/>
          </a:xfrm>
          <a:prstGeom prst="rect">
            <a:avLst/>
          </a:prstGeom>
          <a:solidFill>
            <a:srgbClr val="FF7605">
              <a:alpha val="45098"/>
            </a:srgbClr>
          </a:solidFill>
          <a:ln>
            <a:solidFill>
              <a:srgbClr val="FF760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00875" y="4219529"/>
            <a:ext cx="928687" cy="261610"/>
          </a:xfrm>
          <a:prstGeom prst="rect">
            <a:avLst/>
          </a:prstGeom>
          <a:solidFill>
            <a:srgbClr val="FF7605">
              <a:alpha val="45098"/>
            </a:srgbClr>
          </a:solidFill>
          <a:ln>
            <a:solidFill>
              <a:srgbClr val="FF760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y[n] = 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>
                <a:solidFill>
                  <a:srgbClr val="000000"/>
                </a:solidFill>
                <a:cs typeface="Arial" pitchFamily="34" charset="0"/>
              </a:rPr>
              <a:t>0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x[n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]</a:t>
            </a:r>
            <a:endParaRPr lang="en-US" sz="11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4169" y="1394913"/>
            <a:ext cx="567325" cy="261610"/>
          </a:xfrm>
          <a:prstGeom prst="rect">
            <a:avLst/>
          </a:prstGeom>
          <a:solidFill>
            <a:schemeClr val="accent4">
              <a:lumMod val="50000"/>
              <a:alpha val="45098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x[n-1]</a:t>
            </a:r>
            <a:endParaRPr lang="en-US" sz="11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5691" y="2233499"/>
            <a:ext cx="329205" cy="261610"/>
          </a:xfrm>
          <a:prstGeom prst="rect">
            <a:avLst/>
          </a:prstGeom>
          <a:solidFill>
            <a:schemeClr val="accent4">
              <a:lumMod val="50000"/>
              <a:alpha val="45098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>
                <a:solidFill>
                  <a:srgbClr val="000000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13179" y="2856288"/>
            <a:ext cx="706914" cy="261610"/>
          </a:xfrm>
          <a:prstGeom prst="rect">
            <a:avLst/>
          </a:prstGeom>
          <a:solidFill>
            <a:schemeClr val="accent4">
              <a:lumMod val="50000"/>
              <a:alpha val="45098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 smtClean="0">
                <a:solidFill>
                  <a:srgbClr val="000000"/>
                </a:solidFill>
                <a:cs typeface="Arial" pitchFamily="34" charset="0"/>
              </a:rPr>
              <a:t>1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x[n-1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]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89074" y="3551942"/>
            <a:ext cx="599807" cy="261610"/>
          </a:xfrm>
          <a:prstGeom prst="rect">
            <a:avLst/>
          </a:prstGeom>
          <a:solidFill>
            <a:schemeClr val="accent4">
              <a:lumMod val="50000"/>
              <a:alpha val="45098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>
                <a:solidFill>
                  <a:srgbClr val="000000"/>
                </a:solidFill>
                <a:cs typeface="Arial" pitchFamily="34" charset="0"/>
              </a:rPr>
              <a:t>0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x[n]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05302" y="4219522"/>
            <a:ext cx="1519831" cy="261610"/>
          </a:xfrm>
          <a:prstGeom prst="rect">
            <a:avLst/>
          </a:prstGeom>
          <a:solidFill>
            <a:schemeClr val="accent4">
              <a:lumMod val="50000"/>
              <a:alpha val="45098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y[n] = b</a:t>
            </a:r>
            <a:r>
              <a:rPr lang="en-US" sz="1100" b="1" baseline="-25000" dirty="0">
                <a:solidFill>
                  <a:srgbClr val="000000"/>
                </a:solidFill>
                <a:cs typeface="Arial" pitchFamily="34" charset="0"/>
              </a:rPr>
              <a:t>0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x[n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]+b</a:t>
            </a:r>
            <a:r>
              <a:rPr lang="en-US" sz="1100" b="1" baseline="-25000" dirty="0" smtClean="0">
                <a:solidFill>
                  <a:srgbClr val="000000"/>
                </a:solidFill>
                <a:cs typeface="Arial" pitchFamily="34" charset="0"/>
              </a:rPr>
              <a:t>1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x[n-1]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259192" y="6176651"/>
            <a:ext cx="28255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6541742" y="5938529"/>
            <a:ext cx="0" cy="2524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527453" y="5924240"/>
            <a:ext cx="3429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856068" y="5938529"/>
            <a:ext cx="0" cy="2524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841779" y="6176653"/>
            <a:ext cx="304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127526" y="5929000"/>
            <a:ext cx="349779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7141816" y="5938528"/>
            <a:ext cx="0" cy="252414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467189" y="5933763"/>
            <a:ext cx="0" cy="252414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460905" y="6176651"/>
            <a:ext cx="30480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44638" y="6176656"/>
            <a:ext cx="30480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8444675" y="5943292"/>
            <a:ext cx="319089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8454201" y="5938531"/>
            <a:ext cx="0" cy="252414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8750996" y="5938529"/>
            <a:ext cx="0" cy="252414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744712" y="6176654"/>
            <a:ext cx="30480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11439" y="5987771"/>
            <a:ext cx="788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fast clock</a:t>
            </a:r>
            <a:endParaRPr lang="en-US" sz="1200" i="1" dirty="0"/>
          </a:p>
        </p:txBody>
      </p:sp>
      <p:sp>
        <p:nvSpPr>
          <p:cNvPr id="49" name="TextBox 48"/>
          <p:cNvSpPr txBox="1"/>
          <p:nvPr/>
        </p:nvSpPr>
        <p:spPr>
          <a:xfrm>
            <a:off x="7753777" y="5973483"/>
            <a:ext cx="409086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. . .</a:t>
            </a:r>
            <a:endParaRPr lang="en-US" sz="1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8225133" y="1394913"/>
            <a:ext cx="567325" cy="261610"/>
          </a:xfrm>
          <a:prstGeom prst="rect">
            <a:avLst/>
          </a:prstGeom>
          <a:solidFill>
            <a:schemeClr val="accent3">
              <a:lumMod val="75000"/>
              <a:alpha val="4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x[n-k]</a:t>
            </a:r>
            <a:endParaRPr lang="en-US" sz="11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57988" y="2776037"/>
            <a:ext cx="304801" cy="261610"/>
          </a:xfrm>
          <a:prstGeom prst="rect">
            <a:avLst/>
          </a:prstGeom>
          <a:solidFill>
            <a:schemeClr val="accent3">
              <a:lumMod val="75000"/>
              <a:alpha val="4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 err="1" smtClean="0">
                <a:solidFill>
                  <a:srgbClr val="000000"/>
                </a:solidFill>
                <a:cs typeface="Arial" pitchFamily="34" charset="0"/>
              </a:rPr>
              <a:t>k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728559" y="2868678"/>
            <a:ext cx="649766" cy="261610"/>
          </a:xfrm>
          <a:prstGeom prst="rect">
            <a:avLst/>
          </a:prstGeom>
          <a:solidFill>
            <a:schemeClr val="accent3">
              <a:lumMod val="75000"/>
              <a:alpha val="4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 err="1" smtClean="0">
                <a:solidFill>
                  <a:srgbClr val="000000"/>
                </a:solidFill>
                <a:cs typeface="Arial" pitchFamily="34" charset="0"/>
              </a:rPr>
              <a:t>k</a:t>
            </a:r>
            <a:r>
              <a:rPr lang="en-US" sz="1100" b="1" dirty="0" err="1">
                <a:solidFill>
                  <a:srgbClr val="000000"/>
                </a:solidFill>
                <a:cs typeface="Arial" pitchFamily="34" charset="0"/>
              </a:rPr>
              <a:t>x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[n-k]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539663" y="3547181"/>
            <a:ext cx="898628" cy="430887"/>
          </a:xfrm>
          <a:prstGeom prst="rect">
            <a:avLst/>
          </a:prstGeom>
          <a:solidFill>
            <a:schemeClr val="accent3">
              <a:lumMod val="75000"/>
              <a:alpha val="4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>
                <a:solidFill>
                  <a:srgbClr val="000000"/>
                </a:solidFill>
                <a:cs typeface="Arial" pitchFamily="34" charset="0"/>
              </a:rPr>
              <a:t>0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x[n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]+…+</a:t>
            </a:r>
          </a:p>
          <a:p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 smtClean="0">
                <a:solidFill>
                  <a:srgbClr val="000000"/>
                </a:solidFill>
                <a:cs typeface="Arial" pitchFamily="34" charset="0"/>
              </a:rPr>
              <a:t>k-1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x[n-k-1]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605026" y="4221973"/>
            <a:ext cx="1658226" cy="261610"/>
          </a:xfrm>
          <a:prstGeom prst="rect">
            <a:avLst/>
          </a:prstGeom>
          <a:solidFill>
            <a:schemeClr val="accent3">
              <a:lumMod val="75000"/>
              <a:alpha val="4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cs typeface="Arial" pitchFamily="34" charset="0"/>
              </a:rPr>
              <a:t>y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[n] = b</a:t>
            </a:r>
            <a:r>
              <a:rPr lang="en-US" sz="1100" b="1" baseline="-25000" dirty="0" smtClean="0">
                <a:solidFill>
                  <a:srgbClr val="000000"/>
                </a:solidFill>
                <a:cs typeface="Arial" pitchFamily="34" charset="0"/>
              </a:rPr>
              <a:t>0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x[n]+…+</a:t>
            </a:r>
            <a:r>
              <a:rPr lang="en-US" sz="1100" b="1" dirty="0" err="1" smtClean="0">
                <a:solidFill>
                  <a:srgbClr val="000000"/>
                </a:solidFill>
                <a:cs typeface="Arial" pitchFamily="34" charset="0"/>
              </a:rPr>
              <a:t>b</a:t>
            </a:r>
            <a:r>
              <a:rPr lang="en-US" sz="1100" b="1" baseline="-25000" dirty="0" err="1" smtClean="0">
                <a:solidFill>
                  <a:srgbClr val="000000"/>
                </a:solidFill>
                <a:cs typeface="Arial" pitchFamily="34" charset="0"/>
              </a:rPr>
              <a:t>k</a:t>
            </a:r>
            <a:r>
              <a:rPr lang="en-US" sz="1100" b="1" dirty="0" err="1" smtClean="0">
                <a:solidFill>
                  <a:srgbClr val="000000"/>
                </a:solidFill>
                <a:cs typeface="Arial" pitchFamily="34" charset="0"/>
              </a:rPr>
              <a:t>x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</a:rPr>
              <a:t>[n-k]</a:t>
            </a:r>
            <a:endParaRPr lang="en-US" sz="1100" b="1" baseline="-25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930388" y="55639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sample clock</a:t>
            </a:r>
            <a:endParaRPr lang="en-US" sz="1200" i="1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5947362" y="5723456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6252162" y="5485332"/>
            <a:ext cx="0" cy="2524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237873" y="5471043"/>
            <a:ext cx="26592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8882811" y="5479498"/>
            <a:ext cx="0" cy="2524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882811" y="5720389"/>
            <a:ext cx="2000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263955" y="5933763"/>
            <a:ext cx="0" cy="2524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929892" y="5947742"/>
            <a:ext cx="3429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06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C 0.00469 0.0007 0.00712 0.00209 0.01146 0.00347 C 0.0125 0.01042 0.01666 0.01829 0.02257 0.02222 C 0.02517 0.02616 0.02778 0.0294 0.03159 0.03195 C 0.03472 0.03635 0.0375 0.04005 0.04184 0.04306 C 0.04271 0.04352 0.0434 0.04422 0.04409 0.04445 C 0.04462 0.04468 0.04548 0.04468 0.04618 0.04514 C 0.04757 0.04607 0.05034 0.04792 0.05034 0.04815 C 0.05295 0.05185 0.05885 0.05347 0.06337 0.05347 C 0.07534 0.05371 0.08732 0.05347 0.09948 0.05347 " pathEditMode="relative" rAng="0" ptsTypes="fffffffffA">
                                      <p:cBhvr>
                                        <p:cTn id="4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5" y="268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5 0.01226 -0.00243 0.02199 0.00677 0.025 C 0.00851 0.02662 0.00955 0.02824 0.01146 0.02916 C 0.01372 0.03125 0.01563 0.03217 0.01823 0.03333 C 0.02066 0.03449 0.02657 0.04027 0.02865 0.04236 C 0.03368 0.04699 0.03785 0.05439 0.04375 0.05694 C 0.04636 0.06203 0.04688 0.06875 0.04844 0.0743 C 0.05018 0.08078 0.05365 0.0875 0.0573 0.09236 C 0.05782 0.09467 0.05886 0.09629 0.05938 0.09861 C 0.0599 0.10393 0.06111 0.10787 0.06407 0.1118 C 0.06493 0.11504 0.06684 0.11828 0.06875 0.12083 C 0.06997 0.12546 0.06823 0.12037 0.07084 0.1243 C 0.0717 0.12546 0.07292 0.12847 0.07292 0.12847 " pathEditMode="relative" ptsTypes="ffffffffffffA">
                                      <p:cBhvr>
                                        <p:cTn id="4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C -0.00104 0.00787 -0.00208 0.02408 -0.00208 0.02431 C -0.00226 0.03635 0.00017 0.07269 -0.00417 0.09329 C -0.00451 0.09792 -0.00451 0.10625 -0.00677 0.11019 C -0.0092 0.11482 -0.01198 0.11899 -0.01458 0.12338 C -0.01667 0.12686 -0.01788 0.12987 -0.02083 0.13264 C -0.02257 0.13588 -0.02448 0.13959 -0.02813 0.13959 " pathEditMode="relative" rAng="0" ptsTypes="ffffffA">
                                      <p:cBhvr>
                                        <p:cTn id="6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696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1.11111E-6 C -0.00034 0.01296 -0.00052 0.02731 -0.0026 0.04028 C -0.00208 0.05023 -0.0019 0.06042 -0.00086 0.07037 C -0.00034 0.07616 0.00365 0.0787 0.00626 0.08148 C 0.00747 0.08264 0.00989 0.08611 0.00989 0.08634 " pathEditMode="relative" rAng="0" ptsTypes="ffffA">
                                      <p:cBhvr>
                                        <p:cTn id="6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C 0.00469 0.04259 0.00469 0.08472 0.00469 0.12777 " pathEditMode="relative" rAng="0" ptsTypes="fA"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C 0.00191 0.00463 0.00208 0.00972 0.00468 0.01389 C 0.00555 0.0213 0.00781 0.02847 0.00833 0.03634 C 0.0092 0.04699 0.00885 0.05764 0.00989 0.06852 C 0.01041 0.07315 0.0118 0.07778 0.0125 0.08264 C 0.01319 0.08727 0.01319 0.09583 0.0151 0.1 C 0.01684 0.1037 0.01979 0.10671 0.02135 0.11065 C 0.02378 0.11644 0.02552 0.11991 0.02916 0.12384 C 0.03073 0.12755 0.03385 0.12963 0.03385 0.13472 " pathEditMode="relative" rAng="0" ptsTypes="ffffffffA">
                                      <p:cBhvr>
                                        <p:cTn id="9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" y="6736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C 0.01077 0.0007 0.01719 0.00162 0.02622 0.00834 C 0.03108 0.01181 0.0349 0.0176 0.04011 0.02014 C 0.04983 0.02477 0.05539 0.02246 0.06823 0.02292 C 0.07414 0.025 0.07987 0.02593 0.08594 0.02639 C 0.09271 0.02824 0.10018 0.02986 0.1073 0.02986 " pathEditMode="relative" rAng="0" ptsTypes="fffffA">
                                      <p:cBhvr>
                                        <p:cTn id="10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5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17 0.02361 0.00052 0.04722 0.00052 0.07083 C 0.00052 0.07916 0.00104 0.09097 -0.00208 0.0993 C -0.0033 0.10763 -0.00816 0.11574 -0.01198 0.12222 C -0.01285 0.12361 -0.01285 0.12592 -0.01406 0.12638 C -0.01615 0.12731 -0.01771 0.12963 -0.01979 0.13055 C -0.02205 0.13171 -0.02483 0.13194 -0.02708 0.13263 C -0.02934 0.13333 -0.03212 0.13541 -0.03437 0.13541 L -0.03125 0.13611 " pathEditMode="relative" ptsTypes="fffffffAA">
                                      <p:cBhvr>
                                        <p:cTn id="11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671 C 0.00017 -0.01388 -0.00503 -0.04907 0.00677 -0.05856 C 0.01146 -0.06713 0.025 -0.06875 0.03281 -0.07013 C 0.04462 -0.07476 0.06511 -0.06805 0.07865 -0.06759 C 0.08316 -0.06689 0.08733 -0.0655 0.09167 -0.06365 C 0.09306 -0.06319 0.09445 -0.06296 0.09583 -0.0625 C 0.09688 -0.06203 0.09896 -0.06111 0.09896 -0.06088 C 0.09948 -0.06041 0.09983 -0.05949 0.10052 -0.05856 C 0.10104 -0.0581 0.10174 -0.0581 0.10208 -0.0574 C 0.10295 -0.05625 0.10417 -0.0537 0.10417 -0.05347 C 0.10486 -0.05 0.10556 -0.04652 0.10625 -0.04282 C 0.1059 -0.02986 0.10573 -0.01713 0.10469 -0.00439 C 0.10434 0.00487 0.10226 0.03102 0.11302 0.03681 C 0.11493 0.03797 0.11945 0.0375 0.12083 0.0375 " pathEditMode="relative" rAng="0" ptsTypes="fffffffffffffA">
                                      <p:cBhvr>
                                        <p:cTn id="11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1" y="-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4 0.01297 0.00052 0.02547 0.00208 0.0382 C 0.00243 0.05579 0.00173 0.07477 0.00781 0.09097 C 0.00712 0.11412 0.00729 0.10394 0.00729 0.12153 " pathEditMode="relative" ptsTypes="fffA">
                                      <p:cBhvr>
                                        <p:cTn id="13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6" presetID="22" presetClass="entr" presetSubtype="8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764 -0.00122 0.01065 -0.00677 0.01319 C -0.01163 0.01805 -0.01701 0.02014 -0.02188 0.0243 C -0.02361 0.02569 -0.02483 0.02778 -0.02656 0.02917 C -0.02795 0.03032 -0.03073 0.03194 -0.03073 0.03194 C -0.03195 0.03426 -0.0349 0.03819 -0.0349 0.03819 C -0.03576 0.0419 -0.03715 0.04583 -0.03854 0.0493 C -0.03906 0.05301 -0.03976 0.05671 -0.04063 0.06042 C -0.04045 0.06713 -0.0408 0.07639 -0.03906 0.08333 C -0.03854 0.09097 -0.03854 0.10116 -0.03594 0.10833 C -0.03438 0.11227 -0.03316 0.11643 -0.03125 0.12014 C -0.03056 0.12153 -0.02899 0.12199 -0.02865 0.12361 C -0.0283 0.125 -0.02865 0.12639 -0.02865 0.12778 " pathEditMode="relative" ptsTypes="ffffffffffffA">
                                      <p:cBhvr>
                                        <p:cTn id="167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2 -0.00116 0.00833 -0.00255 0.0125 -0.00625 C 0.01423 -0.00972 0.01527 -0.01342 0.01718 -0.01667 C 0.01892 -0.02384 0.02135 -0.03333 0.02552 -0.03889 C 0.02743 -0.04143 0.03055 -0.04375 0.03281 -0.04583 C 0.03454 -0.04954 0.03611 -0.04884 0.03958 -0.0493 C 0.04427 -0.05231 0.04895 -0.05301 0.05416 -0.05347 C 0.05798 -0.05324 0.06597 -0.05324 0.07083 -0.05208 C 0.07725 -0.05046 0.08454 -0.04583 0.09114 -0.04583 " pathEditMode="relative" ptsTypes="ffffffffA">
                                      <p:cBhvr>
                                        <p:cTn id="169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1000"/>
                            </p:stCondLst>
                            <p:childTnLst>
                              <p:par>
                                <p:cTn id="184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5 0.04028 0.00122 0.03588 0 0.09792 C 0 0.09838 -0.00121 0.1081 -0.00208 0.10972 C -0.00729 0.11945 -0.02534 0.12986 -0.03437 0.12986 " pathEditMode="relative" ptsTypes="fffA">
                                      <p:cBhvr>
                                        <p:cTn id="185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5 -0.01435 0.00018 -0.0287 0.00105 -0.04306 C 0.00139 -0.04769 0.00782 -0.05417 0.01042 -0.05556 C 0.02205 -0.06181 0.03091 -0.06898 0.04375 -0.07014 C 0.05382 -0.06968 0.06216 -0.06713 0.07188 -0.06528 C 0.07743 -0.06273 0.08264 -0.05972 0.08803 -0.05625 C 0.09132 -0.05394 0.0941 -0.05301 0.09532 -0.04792 C 0.09566 -0.04028 0.09514 -0.03449 0.09688 -0.02778 C 0.0974 -0.02176 0.09809 -0.01574 0.09896 -0.00972 C 0.09931 -0.00764 0.09966 -0.00556 0.1 -0.00347 C 0.10035 -0.00208 0.10105 0.00069 0.10105 0.00069 C 0.10209 0.01227 0.10313 0.01481 0.10782 0.02361 C 0.10886 0.02569 0.10921 0.02801 0.11094 0.02917 " pathEditMode="relative" ptsTypes="ffffffffffffA">
                                      <p:cBhvr>
                                        <p:cTn id="187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8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03 0.02546 0.00694 0.04954 0.00885 0.07569 C 0.0085 0.09329 0.01111 0.09699 0.00573 0.10764 C 0.00642 0.11134 0.00798 0.11435 0.00885 0.11805 C 0.0092 0.11991 0.00989 0.12361 0.00989 0.12361 " pathEditMode="relative" ptsTypes="ffffA">
                                      <p:cBhvr>
                                        <p:cTn id="199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20" grpId="0" animBg="1"/>
      <p:bldP spid="20" grpId="1" animBg="1"/>
      <p:bldP spid="20" grpId="2" animBg="1"/>
      <p:bldP spid="21" grpId="0" animBg="1"/>
      <p:bldP spid="21" grpId="2" animBg="1"/>
      <p:bldP spid="21" grpId="3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49" grpId="0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Block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313" y="1112273"/>
            <a:ext cx="5614395" cy="55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4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346" y="0"/>
            <a:ext cx="7239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Sleep Mode Power Savings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23828" y="1325879"/>
            <a:ext cx="3634372" cy="519484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Power gating</a:t>
            </a:r>
          </a:p>
          <a:p>
            <a:pPr lvl="1"/>
            <a:r>
              <a:rPr lang="en-US" dirty="0" smtClean="0"/>
              <a:t>For when block is not on the </a:t>
            </a:r>
            <a:r>
              <a:rPr lang="en-US" dirty="0" err="1" smtClean="0"/>
              <a:t>datapath</a:t>
            </a:r>
            <a:endParaRPr lang="en-US" dirty="0" smtClean="0"/>
          </a:p>
          <a:p>
            <a:pPr lvl="1"/>
            <a:r>
              <a:rPr lang="en-US" i="1" dirty="0" smtClean="0"/>
              <a:t>Simulated</a:t>
            </a:r>
            <a:r>
              <a:rPr lang="en-US" dirty="0" smtClean="0"/>
              <a:t> power gated channels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Clock gating</a:t>
            </a:r>
          </a:p>
          <a:p>
            <a:pPr lvl="1"/>
            <a:r>
              <a:rPr lang="en-US" dirty="0" smtClean="0"/>
              <a:t>Many </a:t>
            </a:r>
            <a:r>
              <a:rPr lang="en-US" i="1" dirty="0" smtClean="0"/>
              <a:t>fast clock </a:t>
            </a:r>
            <a:r>
              <a:rPr lang="en-US" dirty="0" smtClean="0"/>
              <a:t>cycles not used per sample period</a:t>
            </a:r>
          </a:p>
          <a:p>
            <a:pPr lvl="1"/>
            <a:r>
              <a:rPr lang="en-US" dirty="0" smtClean="0"/>
              <a:t>Clock gate all channels after result computed</a:t>
            </a:r>
            <a:r>
              <a:rPr lang="en-US" dirty="0"/>
              <a:t> </a:t>
            </a:r>
            <a:r>
              <a:rPr lang="en-US" dirty="0" smtClean="0"/>
              <a:t>or block is off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190069"/>
              </p:ext>
            </p:extLst>
          </p:nvPr>
        </p:nvGraphicFramePr>
        <p:xfrm>
          <a:off x="4528433" y="1689330"/>
          <a:ext cx="3581013" cy="350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4" imgW="1855273" imgH="1813398" progId="">
                  <p:embed/>
                </p:oleObj>
              </mc:Choice>
              <mc:Fallback>
                <p:oleObj r:id="rId4" imgW="1855273" imgH="181339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8433" y="1689330"/>
                        <a:ext cx="3581013" cy="3501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26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Overview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Context: Full chip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FIR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Overview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Decisions and Tradeoffs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Filter topologies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and Channel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Leakage Reduction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Filter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Flexibilty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Results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Comparison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Future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3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Taps Selection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3858" y="4411744"/>
            <a:ext cx="7494215" cy="1989055"/>
          </a:xfrm>
        </p:spPr>
        <p:txBody>
          <a:bodyPr>
            <a:normAutofit/>
          </a:bodyPr>
          <a:lstStyle/>
          <a:p>
            <a:r>
              <a:rPr lang="en-US" dirty="0" smtClean="0"/>
              <a:t>Prior works has 8-14 taps</a:t>
            </a:r>
          </a:p>
          <a:p>
            <a:r>
              <a:rPr lang="en-US" dirty="0" smtClean="0"/>
              <a:t>E/sample increases with more taps</a:t>
            </a:r>
          </a:p>
          <a:p>
            <a:r>
              <a:rPr lang="en-US" dirty="0" smtClean="0"/>
              <a:t>Throughput still met with more clock cycles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" r="5129"/>
          <a:stretch/>
        </p:blipFill>
        <p:spPr>
          <a:xfrm>
            <a:off x="4982529" y="1530036"/>
            <a:ext cx="4042193" cy="266090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" r="5512"/>
          <a:stretch/>
        </p:blipFill>
        <p:spPr>
          <a:xfrm>
            <a:off x="978501" y="1530035"/>
            <a:ext cx="3982497" cy="265862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95340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Number of Taps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65324" y="3864990"/>
            <a:ext cx="7871286" cy="2293071"/>
          </a:xfrm>
        </p:spPr>
        <p:txBody>
          <a:bodyPr>
            <a:normAutofit/>
          </a:bodyPr>
          <a:lstStyle/>
          <a:p>
            <a:r>
              <a:rPr lang="en-US" dirty="0" smtClean="0"/>
              <a:t>Programmable number of taps</a:t>
            </a:r>
          </a:p>
          <a:p>
            <a:pPr lvl="1"/>
            <a:r>
              <a:rPr lang="en-US" dirty="0" smtClean="0"/>
              <a:t>Half taps mode (15 taps) for less accurate results</a:t>
            </a:r>
          </a:p>
          <a:p>
            <a:pPr lvl="1"/>
            <a:r>
              <a:rPr lang="en-US" dirty="0" smtClean="0"/>
              <a:t>Full taps (30 taps) for a more accurate result</a:t>
            </a:r>
          </a:p>
          <a:p>
            <a:pPr lvl="1"/>
            <a:r>
              <a:rPr lang="en-US" dirty="0" smtClean="0"/>
              <a:t>Can use adder on chip’s CPU to create 60 tap filter</a:t>
            </a:r>
          </a:p>
          <a:p>
            <a:r>
              <a:rPr lang="en-US" dirty="0"/>
              <a:t>Programmable number of filters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96" y="1686567"/>
            <a:ext cx="7714133" cy="198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9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Overview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Context: Full chip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FIR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Overview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Decisions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 Tradeoffs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Filter topologies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and Channel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Leakage Reduction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Features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Results</a:t>
            </a:r>
          </a:p>
          <a:p>
            <a:pPr lvl="1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Design Comparison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Future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7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4645" y="1122630"/>
            <a:ext cx="7469109" cy="50977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599"/>
            <a:ext cx="7707984" cy="839709"/>
          </a:xfrm>
        </p:spPr>
        <p:txBody>
          <a:bodyPr>
            <a:noAutofit/>
          </a:bodyPr>
          <a:lstStyle/>
          <a:p>
            <a:r>
              <a:rPr lang="en-US" dirty="0" smtClean="0"/>
              <a:t>Results: Frequency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4225"/>
          <a:stretch/>
        </p:blipFill>
        <p:spPr>
          <a:xfrm>
            <a:off x="1367072" y="1186004"/>
            <a:ext cx="3629019" cy="2245259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4" r="6302"/>
          <a:stretch/>
        </p:blipFill>
        <p:spPr>
          <a:xfrm>
            <a:off x="5124261" y="1186004"/>
            <a:ext cx="3530852" cy="22724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5" t="1632"/>
          <a:stretch/>
        </p:blipFill>
        <p:spPr>
          <a:xfrm>
            <a:off x="1394234" y="3650540"/>
            <a:ext cx="3596316" cy="23026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" r="6302"/>
          <a:stretch/>
        </p:blipFill>
        <p:spPr>
          <a:xfrm>
            <a:off x="5124261" y="3659593"/>
            <a:ext cx="3530852" cy="23026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72987" y="333552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(a)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90738" y="333552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(b)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23032" y="585101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(c)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63579" y="586912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(d)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1148" y="6229404"/>
            <a:ext cx="7722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j-lt"/>
                <a:cs typeface="Arial" pitchFamily="34" charset="0"/>
              </a:rPr>
              <a:t>Measured frequency response for varying tap lengths (a) 18-12Hz (b) 18-26Hz (c) 30-50Hz (d) 70-100Hz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77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896007"/>
          </a:xfrm>
        </p:spPr>
        <p:txBody>
          <a:bodyPr/>
          <a:lstStyle/>
          <a:p>
            <a:r>
              <a:rPr lang="en-US" dirty="0" smtClean="0"/>
              <a:t>Measured Results: ED Curve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11" y="1267481"/>
            <a:ext cx="8264536" cy="447693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367889" y="3505950"/>
            <a:ext cx="181070" cy="158251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42788" y="3136618"/>
            <a:ext cx="1517275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350mV, 28kHz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791224" y="4163711"/>
            <a:ext cx="670709" cy="75936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91223" y="3795129"/>
            <a:ext cx="1517275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350mV, 22kHz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86415" y="5241957"/>
            <a:ext cx="7722606" cy="443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90234" cy="896007"/>
          </a:xfrm>
        </p:spPr>
        <p:txBody>
          <a:bodyPr>
            <a:normAutofit/>
          </a:bodyPr>
          <a:lstStyle/>
          <a:p>
            <a:r>
              <a:rPr lang="en-US" dirty="0" smtClean="0"/>
              <a:t>Measured Results: EEG Filtering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9" b="5638"/>
          <a:stretch/>
        </p:blipFill>
        <p:spPr>
          <a:xfrm>
            <a:off x="1083397" y="1376127"/>
            <a:ext cx="7716423" cy="3874883"/>
          </a:xfrm>
        </p:spPr>
      </p:pic>
      <p:sp>
        <p:nvSpPr>
          <p:cNvPr id="7" name="TextBox 6"/>
          <p:cNvSpPr txBox="1"/>
          <p:nvPr/>
        </p:nvSpPr>
        <p:spPr>
          <a:xfrm>
            <a:off x="4481326" y="524195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ime(s)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077084" y="3098602"/>
            <a:ext cx="1373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Voltage (V)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8364" y="165527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(a)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8364" y="241209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(b)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28364" y="316569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(c)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8364" y="39064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(d)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364" y="46504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(e)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6415" y="5930187"/>
            <a:ext cx="7722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j-lt"/>
                <a:cs typeface="Arial" pitchFamily="34" charset="0"/>
              </a:rPr>
              <a:t>Filtering of EEG data set. (a) Original signal sampled at 250Hz (b) filtered at   8-12Hz (c) filtered at 18-26Hz (d) filtered at 30-50Hz (e) filtered at 70-100Hz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06139" y="1415391"/>
            <a:ext cx="976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  <a:latin typeface="+mj-lt"/>
                <a:cs typeface="Arial" pitchFamily="34" charset="0"/>
              </a:rPr>
              <a:t>*data from [1]</a:t>
            </a:r>
            <a:endParaRPr lang="en-US" sz="900" dirty="0">
              <a:solidFill>
                <a:schemeClr val="tx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03" y="1055324"/>
            <a:ext cx="7368118" cy="45900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3923" r="7129" b="5262"/>
          <a:stretch/>
        </p:blipFill>
        <p:spPr>
          <a:xfrm>
            <a:off x="1511184" y="1098134"/>
            <a:ext cx="6778686" cy="45664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54727" y="5500910"/>
            <a:ext cx="794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 (Hz)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043664" y="2994005"/>
            <a:ext cx="794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|Y(f)|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56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199"/>
            <a:ext cx="7467600" cy="4719119"/>
          </a:xfrm>
        </p:spPr>
        <p:txBody>
          <a:bodyPr>
            <a:normAutofit/>
          </a:bodyPr>
          <a:lstStyle/>
          <a:p>
            <a:r>
              <a:rPr lang="en-US" dirty="0" smtClean="0"/>
              <a:t>Wireless body sensor nodes (BSN) well-suited for sub-threshold</a:t>
            </a:r>
          </a:p>
          <a:p>
            <a:r>
              <a:rPr lang="en-US" dirty="0" smtClean="0"/>
              <a:t>Accelerators more energy efficient than MCU</a:t>
            </a:r>
          </a:p>
          <a:p>
            <a:pPr lvl="1"/>
            <a:r>
              <a:rPr lang="en-US" dirty="0" smtClean="0"/>
              <a:t>No multiplier on MCU</a:t>
            </a:r>
          </a:p>
          <a:p>
            <a:pPr lvl="1"/>
            <a:r>
              <a:rPr lang="en-US" dirty="0" smtClean="0"/>
              <a:t>Filtering operation frequently used</a:t>
            </a:r>
          </a:p>
          <a:p>
            <a:r>
              <a:rPr lang="en-US" dirty="0" smtClean="0"/>
              <a:t>Application: EEG signal power extracted from multiple frequency bands</a:t>
            </a:r>
          </a:p>
          <a:p>
            <a:pPr lvl="1"/>
            <a:r>
              <a:rPr lang="en-US" dirty="0" smtClean="0"/>
              <a:t>Prior work used </a:t>
            </a:r>
            <a:r>
              <a:rPr lang="en-US" i="1" dirty="0" smtClean="0"/>
              <a:t>analog</a:t>
            </a:r>
            <a:r>
              <a:rPr lang="en-US" dirty="0" smtClean="0"/>
              <a:t> multi-channel FIR for energy extraction [4]</a:t>
            </a:r>
          </a:p>
          <a:p>
            <a:r>
              <a:rPr lang="en-US" dirty="0" smtClean="0"/>
              <a:t>A need for filtering flexibility</a:t>
            </a:r>
          </a:p>
          <a:p>
            <a:r>
              <a:rPr lang="en-US" dirty="0" smtClean="0"/>
              <a:t>Portability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0807584"/>
              </p:ext>
            </p:extLst>
          </p:nvPr>
        </p:nvGraphicFramePr>
        <p:xfrm>
          <a:off x="1339913" y="1593414"/>
          <a:ext cx="7188451" cy="4644421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904667"/>
                <a:gridCol w="1253071"/>
                <a:gridCol w="1378379"/>
                <a:gridCol w="1378379"/>
                <a:gridCol w="1273955"/>
              </a:tblGrid>
              <a:tr h="516048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This Work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smtClean="0">
                          <a:effectLst/>
                        </a:rPr>
                        <a:t>[5]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smtClean="0">
                          <a:effectLst/>
                        </a:rPr>
                        <a:t>[6]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smtClean="0">
                          <a:effectLst/>
                        </a:rPr>
                        <a:t>[4]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2567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Type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30-tap, </a:t>
                      </a:r>
                      <a:r>
                        <a:rPr lang="en-US" sz="2000" kern="1200" dirty="0" smtClean="0">
                          <a:effectLst/>
                        </a:rPr>
                        <a:t>   8-bit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8-tap,       </a:t>
                      </a:r>
                      <a:r>
                        <a:rPr lang="en-US" sz="2000" kern="1200" dirty="0" smtClean="0">
                          <a:effectLst/>
                        </a:rPr>
                        <a:t>  8-bit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14-tap,      8-bit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4</a:t>
                      </a:r>
                      <a:r>
                        <a:rPr lang="en-US" sz="2000" kern="1200" baseline="30000">
                          <a:effectLst/>
                        </a:rPr>
                        <a:t>th</a:t>
                      </a:r>
                      <a:r>
                        <a:rPr lang="en-US" sz="2000" kern="1200">
                          <a:effectLst/>
                        </a:rPr>
                        <a:t> order analog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Channels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Programmable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Webdings" pitchFamily="18" charset="2"/>
                        </a:rPr>
                        <a:t>a</a:t>
                      </a:r>
                      <a:endParaRPr lang="en-US" sz="2000" dirty="0">
                        <a:effectLst/>
                        <a:latin typeface="Webdings" pitchFamily="18" charset="2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Webdings" pitchFamily="18" charset="2"/>
                        </a:rPr>
                        <a:t>r</a:t>
                      </a:r>
                      <a:endParaRPr lang="en-US" sz="2000" dirty="0">
                        <a:effectLst/>
                        <a:latin typeface="Webdings" pitchFamily="18" charset="2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  <a:latin typeface="Webdings" pitchFamily="18" charset="2"/>
                        </a:rPr>
                        <a:t>r</a:t>
                      </a:r>
                      <a:endParaRPr lang="en-US" sz="2000" dirty="0">
                        <a:effectLst/>
                        <a:latin typeface="Webdings" pitchFamily="18" charset="2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  <a:latin typeface="Webdings" pitchFamily="18" charset="2"/>
                        </a:rPr>
                        <a:t>a</a:t>
                      </a:r>
                      <a:endParaRPr lang="en-US" sz="2000" dirty="0">
                        <a:effectLst/>
                        <a:latin typeface="Webdings" pitchFamily="18" charset="2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Technology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0.13μm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0.13μm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0.13μm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0.13μm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Supply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0.4V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0.2V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0.27V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1.2V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Frequency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100kHz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12kHz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20MHz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20kHz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Power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118nW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114nW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310μW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780nW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Energy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1.18pJ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9.5pJ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15.57pJ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39pJ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837">
                <a:tc>
                  <a:txBody>
                    <a:bodyPr/>
                    <a:lstStyle/>
                    <a:p>
                      <a:pPr marL="0" marR="0" algn="l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FOM*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0.61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18.55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17.37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N/A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49115" y="6310859"/>
            <a:ext cx="652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*FIR FOM: power(</a:t>
            </a:r>
            <a:r>
              <a:rPr lang="en-US" sz="1400" dirty="0" err="1"/>
              <a:t>nW</a:t>
            </a:r>
            <a:r>
              <a:rPr lang="en-US" sz="1400" dirty="0"/>
              <a:t>)/frequency(MHz)/# of taps/input bit length/coefficient bit length</a:t>
            </a:r>
          </a:p>
        </p:txBody>
      </p:sp>
    </p:spTree>
    <p:extLst>
      <p:ext uri="{BB962C8B-B14F-4D97-AF65-F5344CB8AC3E}">
        <p14:creationId xmlns:p14="http://schemas.microsoft.com/office/powerpoint/2010/main" val="250845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Overview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Context: Full chip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FIR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Overview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Decisions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 Tradeoffs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Filter topologies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and Channel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Leakage Reduction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Features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Results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Comparison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Future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4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4552013" cy="4419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Fine-grained power gating analysis</a:t>
            </a:r>
          </a:p>
          <a:p>
            <a:r>
              <a:rPr lang="en-US" dirty="0" smtClean="0"/>
              <a:t>Programmable number of taps: </a:t>
            </a:r>
            <a:r>
              <a:rPr lang="en-US" b="1" dirty="0" smtClean="0"/>
              <a:t>any</a:t>
            </a:r>
            <a:r>
              <a:rPr lang="en-US" dirty="0" smtClean="0"/>
              <a:t> number</a:t>
            </a:r>
          </a:p>
          <a:p>
            <a:r>
              <a:rPr lang="en-US" dirty="0" smtClean="0"/>
              <a:t>Increased Channel flexibility</a:t>
            </a:r>
          </a:p>
          <a:p>
            <a:pPr lvl="1"/>
            <a:r>
              <a:rPr lang="en-US" dirty="0" smtClean="0"/>
              <a:t>Process all 4 channels in parallel</a:t>
            </a:r>
          </a:p>
          <a:p>
            <a:r>
              <a:rPr lang="en-US" dirty="0" smtClean="0"/>
              <a:t>Dynamic programming options</a:t>
            </a:r>
          </a:p>
          <a:p>
            <a:r>
              <a:rPr lang="en-US" dirty="0" smtClean="0"/>
              <a:t>Reduce register overhead through use of latches or data memory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303" y="1443129"/>
            <a:ext cx="3346086" cy="3178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43275" y="2087705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275" y="3621698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28964" y="3609206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24033" y="2087705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CH1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6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en-US" sz="1600" dirty="0"/>
              <a:t>R. </a:t>
            </a:r>
            <a:r>
              <a:rPr lang="en-US" sz="1600" dirty="0" err="1" smtClean="0"/>
              <a:t>Leeb</a:t>
            </a:r>
            <a:r>
              <a:rPr lang="en-US" sz="1600" dirty="0" smtClean="0"/>
              <a:t>, </a:t>
            </a:r>
            <a:r>
              <a:rPr lang="en-US" sz="1600" dirty="0"/>
              <a:t>, C. </a:t>
            </a:r>
            <a:r>
              <a:rPr lang="en-US" sz="1600" dirty="0" smtClean="0"/>
              <a:t>Brunner, </a:t>
            </a:r>
            <a:r>
              <a:rPr lang="en-US" sz="1600" dirty="0"/>
              <a:t>G. R. </a:t>
            </a:r>
            <a:r>
              <a:rPr lang="en-US" sz="1600" dirty="0" smtClean="0"/>
              <a:t>Muller-</a:t>
            </a:r>
            <a:r>
              <a:rPr lang="en-US" sz="1600" dirty="0" err="1" smtClean="0"/>
              <a:t>Putz</a:t>
            </a:r>
            <a:r>
              <a:rPr lang="en-US" sz="1600" dirty="0"/>
              <a:t>, A. </a:t>
            </a:r>
            <a:r>
              <a:rPr lang="en-US" sz="1600" dirty="0" err="1" smtClean="0"/>
              <a:t>Schlogl</a:t>
            </a:r>
            <a:r>
              <a:rPr lang="en-US" sz="1600" dirty="0"/>
              <a:t>, and </a:t>
            </a:r>
            <a:r>
              <a:rPr lang="en-US" sz="1600" dirty="0" smtClean="0"/>
              <a:t>G. </a:t>
            </a:r>
            <a:r>
              <a:rPr lang="en-US" sz="1600" dirty="0" err="1" smtClean="0"/>
              <a:t>Pfurtscheller</a:t>
            </a:r>
            <a:r>
              <a:rPr lang="en-US" sz="1600" dirty="0" smtClean="0"/>
              <a:t>. “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BCI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Competition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2008 - Graz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data set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B 1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”</a:t>
            </a:r>
            <a:r>
              <a:rPr lang="en-US" sz="1600" dirty="0"/>
              <a:t>.</a:t>
            </a:r>
            <a:r>
              <a:rPr lang="en-US" sz="1600" dirty="0" smtClean="0"/>
              <a:t> Institute </a:t>
            </a:r>
            <a:r>
              <a:rPr lang="en-US" sz="1600" dirty="0"/>
              <a:t>for Knowledge Discovery, Graz University of </a:t>
            </a:r>
            <a:r>
              <a:rPr lang="en-US" sz="1600" dirty="0" smtClean="0"/>
              <a:t>Technology, Austria, Institute </a:t>
            </a:r>
            <a:r>
              <a:rPr lang="en-US" sz="1600" dirty="0"/>
              <a:t>for Human-Computer Interfaces, Graz University </a:t>
            </a:r>
            <a:r>
              <a:rPr lang="en-US" sz="1600" dirty="0" smtClean="0"/>
              <a:t>of Technology</a:t>
            </a:r>
            <a:r>
              <a:rPr lang="en-US" sz="1600" dirty="0"/>
              <a:t>, </a:t>
            </a:r>
            <a:r>
              <a:rPr lang="en-US" sz="1600" dirty="0" smtClean="0"/>
              <a:t>Austria.</a:t>
            </a:r>
            <a:endParaRPr lang="en-US" sz="1600" dirty="0"/>
          </a:p>
          <a:p>
            <a:pPr lvl="0">
              <a:buFont typeface="+mj-lt"/>
              <a:buAutoNum type="arabicPeriod"/>
            </a:pPr>
            <a:r>
              <a:rPr lang="en-US" sz="1600" dirty="0" smtClean="0"/>
              <a:t>Davis</a:t>
            </a:r>
            <a:r>
              <a:rPr lang="en-US" sz="1600" dirty="0"/>
              <a:t>, W.R. , et al., "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A design environment for high throughput, low power dedicated signal processing systems</a:t>
            </a:r>
            <a:r>
              <a:rPr lang="en-US" sz="1600" dirty="0"/>
              <a:t>," </a:t>
            </a:r>
            <a:r>
              <a:rPr lang="en-US" sz="1600" i="1" dirty="0"/>
              <a:t>Custom Integrated Circuits, 2001, IEEE Conference on</a:t>
            </a:r>
            <a:r>
              <a:rPr lang="en-US" sz="1600" dirty="0"/>
              <a:t> , 2001.</a:t>
            </a:r>
          </a:p>
          <a:p>
            <a:pPr lvl="0">
              <a:buFont typeface="+mj-lt"/>
              <a:buAutoNum type="arabicPeriod"/>
            </a:pPr>
            <a:r>
              <a:rPr lang="en-US" sz="1600" dirty="0"/>
              <a:t>Fan Zhang, et al., </a:t>
            </a:r>
            <a:r>
              <a:rPr lang="en-US" sz="1600" dirty="0" smtClean="0"/>
              <a:t>"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Batteryless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19μW MICS/ISM-Band Energy Harvesting Body Area Sensor Node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SoC</a:t>
            </a:r>
            <a:r>
              <a:rPr lang="en-US" sz="1600" dirty="0"/>
              <a:t>," </a:t>
            </a:r>
            <a:r>
              <a:rPr lang="en-US" sz="1600" i="1" dirty="0"/>
              <a:t>International Solid-State Circuits Conference (ISSCC), 2012 IEEE</a:t>
            </a:r>
            <a:r>
              <a:rPr lang="en-US" sz="1600" dirty="0"/>
              <a:t> , Feb. 2012.</a:t>
            </a:r>
          </a:p>
          <a:p>
            <a:pPr lvl="0">
              <a:buFont typeface="+mj-lt"/>
              <a:buAutoNum type="arabicPeriod"/>
            </a:pPr>
            <a:r>
              <a:rPr lang="en-US" sz="1600" dirty="0"/>
              <a:t>Fan Zhang, et al., "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A low-power multi-band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ECoG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/EEG interface IC</a:t>
            </a:r>
            <a:r>
              <a:rPr lang="en-US" sz="1600" dirty="0"/>
              <a:t>, “</a:t>
            </a:r>
            <a:r>
              <a:rPr lang="en-US" sz="1600" i="1" dirty="0"/>
              <a:t>Custom Integrated Circuits Conference (CICC), 2010 IEEE</a:t>
            </a:r>
            <a:r>
              <a:rPr lang="en-US" sz="1600" dirty="0"/>
              <a:t> , Sept. 2010.</a:t>
            </a:r>
          </a:p>
          <a:p>
            <a:pPr lvl="0">
              <a:buFont typeface="+mj-lt"/>
              <a:buAutoNum type="arabicPeriod"/>
            </a:pPr>
            <a:r>
              <a:rPr lang="en-US" sz="1600" dirty="0" err="1"/>
              <a:t>Myeong-Eun</a:t>
            </a:r>
            <a:r>
              <a:rPr lang="en-US" sz="1600" dirty="0"/>
              <a:t> Hwang, et al., “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A 85mV 40nW Process-Tolerant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Subthreshold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8x8 FIR Filter in 130nm Technology</a:t>
            </a:r>
            <a:r>
              <a:rPr lang="en-US" sz="1600" dirty="0"/>
              <a:t>," </a:t>
            </a:r>
            <a:r>
              <a:rPr lang="en-US" sz="1600" i="1" dirty="0"/>
              <a:t>VLSI Circuits, 2007 IEEE Symposium on</a:t>
            </a:r>
            <a:r>
              <a:rPr lang="en-US" sz="1600" dirty="0"/>
              <a:t> , June 2007.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Wei-Hsiang Ma, et al., "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187 MHz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Subthreshold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-Supply Charge-Recovery FIR</a:t>
            </a:r>
            <a:r>
              <a:rPr lang="en-US" sz="1600" dirty="0"/>
              <a:t>," </a:t>
            </a:r>
            <a:r>
              <a:rPr lang="en-US" sz="1600" i="1" dirty="0"/>
              <a:t>Solid-State Circuits, IEEE Journal of</a:t>
            </a:r>
            <a:r>
              <a:rPr lang="en-US" sz="1600" dirty="0"/>
              <a:t> , April 2010.</a:t>
            </a:r>
            <a:endParaRPr lang="en-US" sz="16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698" y="950885"/>
            <a:ext cx="7239000" cy="3786008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Thank You</a:t>
            </a:r>
            <a:b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5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5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Questions?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3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Design Overview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Context: Full chip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FIR Overview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Decisions and Tradeoffs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topologies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and Channel Design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Leakage Reduction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Features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Design Comparison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BSN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19µW chip including analog front-end (AFE), memory, digital processing, power management and TX</a:t>
            </a:r>
          </a:p>
          <a:p>
            <a:r>
              <a:rPr lang="en-US" dirty="0"/>
              <a:t>Ultra-low power:</a:t>
            </a:r>
          </a:p>
          <a:p>
            <a:pPr lvl="1"/>
            <a:r>
              <a:rPr lang="en-US" dirty="0" err="1"/>
              <a:t>Batteryless</a:t>
            </a:r>
            <a:endParaRPr lang="en-US" dirty="0"/>
          </a:p>
          <a:p>
            <a:pPr lvl="1"/>
            <a:r>
              <a:rPr lang="en-US" dirty="0"/>
              <a:t>Harvested </a:t>
            </a:r>
            <a:r>
              <a:rPr lang="en-US" dirty="0" smtClean="0"/>
              <a:t>energy</a:t>
            </a:r>
          </a:p>
          <a:p>
            <a:r>
              <a:rPr lang="en-US" dirty="0" smtClean="0"/>
              <a:t>FIR part of flexible data path.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50" y="1270273"/>
            <a:ext cx="3352102" cy="2514076"/>
          </a:xfrm>
          <a:ln>
            <a:solidFill>
              <a:srgbClr val="00206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93" y="4208353"/>
            <a:ext cx="4508798" cy="170205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232904" y="3777156"/>
            <a:ext cx="3340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BSN Node Chip Micrograph [3]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481293" y="5910404"/>
            <a:ext cx="4508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BSN Node </a:t>
            </a:r>
            <a:r>
              <a:rPr lang="en-US" sz="1400" i="1" dirty="0" err="1" smtClean="0"/>
              <a:t>Datapath</a:t>
            </a:r>
            <a:r>
              <a:rPr lang="en-US" sz="1400" i="1" dirty="0" smtClean="0"/>
              <a:t> Flexibility [3]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29525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199"/>
            <a:ext cx="7467600" cy="4935512"/>
          </a:xfrm>
        </p:spPr>
        <p:txBody>
          <a:bodyPr>
            <a:normAutofit/>
          </a:bodyPr>
          <a:lstStyle/>
          <a:p>
            <a:r>
              <a:rPr lang="en-US" dirty="0" smtClean="0"/>
              <a:t>Configurable/Programmable</a:t>
            </a:r>
          </a:p>
          <a:p>
            <a:pPr lvl="1"/>
            <a:r>
              <a:rPr lang="en-US" dirty="0" smtClean="0"/>
              <a:t>Number of taps</a:t>
            </a:r>
          </a:p>
          <a:p>
            <a:pPr lvl="1"/>
            <a:r>
              <a:rPr lang="en-US" dirty="0" smtClean="0"/>
              <a:t>Number of filters</a:t>
            </a:r>
          </a:p>
          <a:p>
            <a:pPr lvl="1"/>
            <a:r>
              <a:rPr lang="en-US" dirty="0" smtClean="0"/>
              <a:t>Coefficients</a:t>
            </a:r>
          </a:p>
          <a:p>
            <a:r>
              <a:rPr lang="en-US" dirty="0" smtClean="0"/>
              <a:t>Four input and processing channels</a:t>
            </a:r>
          </a:p>
          <a:p>
            <a:r>
              <a:rPr lang="en-US" dirty="0" smtClean="0"/>
              <a:t>Synthesized and fabricated in a 130nm technology using the Cadence design flow:</a:t>
            </a:r>
          </a:p>
          <a:p>
            <a:pPr lvl="1"/>
            <a:r>
              <a:rPr lang="en-US" dirty="0" smtClean="0"/>
              <a:t>Verilog </a:t>
            </a:r>
            <a:r>
              <a:rPr lang="en-US" dirty="0" smtClean="0">
                <a:sym typeface="Wingdings" pitchFamily="2" charset="2"/>
              </a:rPr>
              <a:t> RC Compiler  Encounter Place and Route  Virtuoso</a:t>
            </a:r>
          </a:p>
          <a:p>
            <a:r>
              <a:rPr lang="en-US" dirty="0" smtClean="0"/>
              <a:t>Operates down to 300mV at 8kHz</a:t>
            </a:r>
          </a:p>
          <a:p>
            <a:r>
              <a:rPr lang="en-US" dirty="0" smtClean="0"/>
              <a:t>Employs clock and power gating for energy savings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Design Overview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Context: Full chip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FIR </a:t>
            </a:r>
            <a:r>
              <a:rPr lang="en-US" dirty="0" smtClean="0">
                <a:solidFill>
                  <a:schemeClr val="accent2"/>
                </a:solidFill>
              </a:rPr>
              <a:t>Overview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Filter Decisions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and Tradeoffs</a:t>
            </a:r>
          </a:p>
          <a:p>
            <a:pPr lvl="1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Filter topologies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Filter and Channel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Design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Leakage Reduction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Filter Features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Results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Comparison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Future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32" y="1347332"/>
            <a:ext cx="5844896" cy="303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Architectures for Low Power: IIRs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216152" y="4828756"/>
            <a:ext cx="7423774" cy="184495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Infinite impulse response (IIR): fewer taps, sharper cutoff</a:t>
            </a:r>
          </a:p>
          <a:p>
            <a:r>
              <a:rPr lang="en-US" dirty="0" smtClean="0"/>
              <a:t>Non-linear </a:t>
            </a:r>
            <a:r>
              <a:rPr lang="en-US" dirty="0"/>
              <a:t>p</a:t>
            </a:r>
            <a:r>
              <a:rPr lang="en-US" dirty="0" smtClean="0"/>
              <a:t>hase tolerable for application</a:t>
            </a:r>
          </a:p>
          <a:p>
            <a:r>
              <a:rPr lang="en-US" dirty="0" smtClean="0"/>
              <a:t>Instability a big problem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Curved Connector 5"/>
          <p:cNvCxnSpPr/>
          <p:nvPr/>
        </p:nvCxnSpPr>
        <p:spPr>
          <a:xfrm rot="5400000">
            <a:off x="5888911" y="2274885"/>
            <a:ext cx="1527142" cy="405352"/>
          </a:xfrm>
          <a:prstGeom prst="curvedConnector3">
            <a:avLst>
              <a:gd name="adj1" fmla="val 100000"/>
            </a:avLst>
          </a:prstGeom>
          <a:ln w="28575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078398" y="4009948"/>
                <a:ext cx="2904064" cy="7438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𝒛</m:t>
                              </m:r>
                            </m:e>
                          </m:d>
                        </m:e>
                        <m:sub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𝑰𝑰𝑹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𝒌</m:t>
                              </m:r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𝑴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𝒌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 i="1">
                                      <a:solidFill>
                                        <a:schemeClr val="tx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𝒌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𝒌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𝒌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n-US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398" y="4009948"/>
                <a:ext cx="2904064" cy="7438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420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075544"/>
          </a:xfrm>
        </p:spPr>
        <p:txBody>
          <a:bodyPr/>
          <a:lstStyle/>
          <a:p>
            <a:r>
              <a:rPr lang="en-US" dirty="0" smtClean="0"/>
              <a:t>IIR: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278" y="5104262"/>
            <a:ext cx="7367856" cy="1201995"/>
          </a:xfrm>
        </p:spPr>
        <p:txBody>
          <a:bodyPr>
            <a:normAutofit/>
          </a:bodyPr>
          <a:lstStyle/>
          <a:p>
            <a:r>
              <a:rPr lang="en-US" dirty="0" smtClean="0"/>
              <a:t>Desired cutoff results in poles near unit circle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708" y="1877326"/>
            <a:ext cx="3410778" cy="2651760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211" y="1877326"/>
            <a:ext cx="3410779" cy="2651760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18" name="Oval 17"/>
          <p:cNvSpPr/>
          <p:nvPr/>
        </p:nvSpPr>
        <p:spPr>
          <a:xfrm>
            <a:off x="3865827" y="2732532"/>
            <a:ext cx="344032" cy="34403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865827" y="3210751"/>
            <a:ext cx="344032" cy="34403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7712041" y="2504688"/>
            <a:ext cx="344032" cy="34403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7712041" y="3446035"/>
            <a:ext cx="344032" cy="34403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Architectures for Low Power: FIR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195615" y="4407108"/>
            <a:ext cx="7624010" cy="2145294"/>
          </a:xfrm>
        </p:spPr>
        <p:txBody>
          <a:bodyPr/>
          <a:lstStyle/>
          <a:p>
            <a:r>
              <a:rPr lang="en-US" dirty="0" smtClean="0"/>
              <a:t>Direct form FIR</a:t>
            </a:r>
          </a:p>
          <a:p>
            <a:r>
              <a:rPr lang="en-US" dirty="0" smtClean="0"/>
              <a:t>More coefficients to achieve desired cutoff</a:t>
            </a:r>
          </a:p>
          <a:p>
            <a:pPr lvl="1"/>
            <a:r>
              <a:rPr lang="en-US" dirty="0" smtClean="0"/>
              <a:t>Symmetric coefficients</a:t>
            </a:r>
          </a:p>
          <a:p>
            <a:r>
              <a:rPr lang="en-US" dirty="0" smtClean="0"/>
              <a:t>No feedback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No stability problems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477467" y="2149877"/>
                <a:ext cx="2548838" cy="659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𝒛</m:t>
                              </m:r>
                            </m:e>
                          </m:d>
                        </m:e>
                        <m:sub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𝑭𝑰𝑹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  <m:sup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𝑴</m:t>
                          </m:r>
                        </m:sup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𝒌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𝒌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467" y="2149877"/>
                <a:ext cx="2548838" cy="6594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59" y="1822562"/>
            <a:ext cx="6615866" cy="237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49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 (1)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 (1)</Template>
  <TotalTime>7577</TotalTime>
  <Words>1063</Words>
  <Application>Microsoft Office PowerPoint</Application>
  <PresentationFormat>On-screen Show (4:3)</PresentationFormat>
  <Paragraphs>281</Paragraphs>
  <Slides>24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RLPVLSI_PPT_TEMPLATE (1)</vt:lpstr>
      <vt:lpstr>A Programmable Multi-Channel Sub-Threshold FIR Filter for a Body Sensor Node</vt:lpstr>
      <vt:lpstr>Motivation</vt:lpstr>
      <vt:lpstr>Outline</vt:lpstr>
      <vt:lpstr>BSN Overview</vt:lpstr>
      <vt:lpstr>FIR Overview</vt:lpstr>
      <vt:lpstr>Outline</vt:lpstr>
      <vt:lpstr>Architectures for Low Power: IIRs</vt:lpstr>
      <vt:lpstr>IIR: Instability</vt:lpstr>
      <vt:lpstr>Architectures for Low Power: FIR </vt:lpstr>
      <vt:lpstr>Channel Design</vt:lpstr>
      <vt:lpstr>FIR Block Diagram</vt:lpstr>
      <vt:lpstr>Sleep Mode Power Savings</vt:lpstr>
      <vt:lpstr>Outline</vt:lpstr>
      <vt:lpstr>Features: Taps Selection</vt:lpstr>
      <vt:lpstr>Features: Number of Taps</vt:lpstr>
      <vt:lpstr>Outline</vt:lpstr>
      <vt:lpstr>Results: Frequency Response</vt:lpstr>
      <vt:lpstr>Measured Results: ED Curve</vt:lpstr>
      <vt:lpstr>Measured Results: EEG Filtering</vt:lpstr>
      <vt:lpstr>Design Comparison</vt:lpstr>
      <vt:lpstr>Outline</vt:lpstr>
      <vt:lpstr>Future Work</vt:lpstr>
      <vt:lpstr>References</vt:lpstr>
      <vt:lpstr>Thank You   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Programmable Multi-Channel Sub-Threshold FIR Filter for a Body Area Sensor Node</dc:title>
  <dc:creator>amk5vx</dc:creator>
  <cp:lastModifiedBy>Alicia</cp:lastModifiedBy>
  <cp:revision>261</cp:revision>
  <cp:lastPrinted>2011-09-12T21:41:37Z</cp:lastPrinted>
  <dcterms:created xsi:type="dcterms:W3CDTF">2011-09-15T14:23:38Z</dcterms:created>
  <dcterms:modified xsi:type="dcterms:W3CDTF">2012-01-16T14:15:01Z</dcterms:modified>
</cp:coreProperties>
</file>